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18"/>
  </p:notesMasterIdLst>
  <p:handoutMasterIdLst>
    <p:handoutMasterId r:id="rId19"/>
  </p:handoutMasterIdLst>
  <p:sldIdLst>
    <p:sldId id="262" r:id="rId5"/>
    <p:sldId id="575" r:id="rId6"/>
    <p:sldId id="634" r:id="rId7"/>
    <p:sldId id="694" r:id="rId8"/>
    <p:sldId id="695" r:id="rId9"/>
    <p:sldId id="675" r:id="rId10"/>
    <p:sldId id="696" r:id="rId11"/>
    <p:sldId id="698" r:id="rId12"/>
    <p:sldId id="700" r:id="rId13"/>
    <p:sldId id="701" r:id="rId14"/>
    <p:sldId id="702" r:id="rId15"/>
    <p:sldId id="703" r:id="rId16"/>
    <p:sldId id="69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938F60-8FE5-4CBC-9C90-6BABF89400F7}" v="748" dt="2021-04-17T14:46:02.215"/>
  </p1510:revLst>
</p1510:revInfo>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7" autoAdjust="0"/>
    <p:restoredTop sz="94704" autoAdjust="0"/>
  </p:normalViewPr>
  <p:slideViewPr>
    <p:cSldViewPr snapToGrid="0">
      <p:cViewPr varScale="1">
        <p:scale>
          <a:sx n="79" d="100"/>
          <a:sy n="79" d="100"/>
        </p:scale>
        <p:origin x="120" y="696"/>
      </p:cViewPr>
      <p:guideLst/>
    </p:cSldViewPr>
  </p:slideViewPr>
  <p:notesTextViewPr>
    <p:cViewPr>
      <p:scale>
        <a:sx n="1" d="1"/>
        <a:sy n="1" d="1"/>
      </p:scale>
      <p:origin x="0" y="0"/>
    </p:cViewPr>
  </p:notesTextViewPr>
  <p:notesViewPr>
    <p:cSldViewPr snapToGrid="0" showGuides="1">
      <p:cViewPr varScale="1">
        <p:scale>
          <a:sx n="79" d="100"/>
          <a:sy n="79" d="100"/>
        </p:scale>
        <p:origin x="23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DC2751-278C-4682-9C3F-0FF7B4FCFAE7}" type="datetimeFigureOut">
              <a:rPr lang="en-US" smtClean="0"/>
              <a:t>4/25/2021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286890-466E-41CD-A28A-B1EBDF22CA33}" type="slidenum">
              <a:rPr lang="en-US" smtClean="0"/>
              <a:t>‹#›</a:t>
            </a:fld>
            <a:endParaRPr lang="en-US" dirty="0"/>
          </a:p>
        </p:txBody>
      </p:sp>
    </p:spTree>
    <p:extLst>
      <p:ext uri="{BB962C8B-B14F-4D97-AF65-F5344CB8AC3E}">
        <p14:creationId xmlns:p14="http://schemas.microsoft.com/office/powerpoint/2010/main" val="1586294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F0845-D09E-4AF9-9623-EA7EA0297EF3}" type="datetimeFigureOut">
              <a:rPr lang="en-US" smtClean="0"/>
              <a:t>4/25/2021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7CD11A-EED3-40CE-98A3-28FEE84867B3}" type="slidenum">
              <a:rPr lang="en-US" smtClean="0"/>
              <a:t>‹#›</a:t>
            </a:fld>
            <a:endParaRPr lang="en-US" dirty="0"/>
          </a:p>
        </p:txBody>
      </p:sp>
    </p:spTree>
    <p:extLst>
      <p:ext uri="{BB962C8B-B14F-4D97-AF65-F5344CB8AC3E}">
        <p14:creationId xmlns:p14="http://schemas.microsoft.com/office/powerpoint/2010/main" val="19957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2</a:t>
            </a:fld>
            <a:endParaRPr lang="en-US" dirty="0"/>
          </a:p>
        </p:txBody>
      </p:sp>
    </p:spTree>
    <p:extLst>
      <p:ext uri="{BB962C8B-B14F-4D97-AF65-F5344CB8AC3E}">
        <p14:creationId xmlns:p14="http://schemas.microsoft.com/office/powerpoint/2010/main" val="1289636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11</a:t>
            </a:fld>
            <a:endParaRPr lang="en-US" dirty="0"/>
          </a:p>
        </p:txBody>
      </p:sp>
    </p:spTree>
    <p:extLst>
      <p:ext uri="{BB962C8B-B14F-4D97-AF65-F5344CB8AC3E}">
        <p14:creationId xmlns:p14="http://schemas.microsoft.com/office/powerpoint/2010/main" val="3278184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12</a:t>
            </a:fld>
            <a:endParaRPr lang="en-US" dirty="0"/>
          </a:p>
        </p:txBody>
      </p:sp>
    </p:spTree>
    <p:extLst>
      <p:ext uri="{BB962C8B-B14F-4D97-AF65-F5344CB8AC3E}">
        <p14:creationId xmlns:p14="http://schemas.microsoft.com/office/powerpoint/2010/main" val="7346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3</a:t>
            </a:fld>
            <a:endParaRPr lang="en-US" dirty="0"/>
          </a:p>
        </p:txBody>
      </p:sp>
    </p:spTree>
    <p:extLst>
      <p:ext uri="{BB962C8B-B14F-4D97-AF65-F5344CB8AC3E}">
        <p14:creationId xmlns:p14="http://schemas.microsoft.com/office/powerpoint/2010/main" val="3431342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4</a:t>
            </a:fld>
            <a:endParaRPr lang="en-US" dirty="0"/>
          </a:p>
        </p:txBody>
      </p:sp>
    </p:spTree>
    <p:extLst>
      <p:ext uri="{BB962C8B-B14F-4D97-AF65-F5344CB8AC3E}">
        <p14:creationId xmlns:p14="http://schemas.microsoft.com/office/powerpoint/2010/main" val="3810493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5</a:t>
            </a:fld>
            <a:endParaRPr lang="en-US" dirty="0"/>
          </a:p>
        </p:txBody>
      </p:sp>
    </p:spTree>
    <p:extLst>
      <p:ext uri="{BB962C8B-B14F-4D97-AF65-F5344CB8AC3E}">
        <p14:creationId xmlns:p14="http://schemas.microsoft.com/office/powerpoint/2010/main" val="635800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6</a:t>
            </a:fld>
            <a:endParaRPr lang="en-US" dirty="0"/>
          </a:p>
        </p:txBody>
      </p:sp>
    </p:spTree>
    <p:extLst>
      <p:ext uri="{BB962C8B-B14F-4D97-AF65-F5344CB8AC3E}">
        <p14:creationId xmlns:p14="http://schemas.microsoft.com/office/powerpoint/2010/main" val="3740072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7</a:t>
            </a:fld>
            <a:endParaRPr lang="en-US" dirty="0"/>
          </a:p>
        </p:txBody>
      </p:sp>
    </p:spTree>
    <p:extLst>
      <p:ext uri="{BB962C8B-B14F-4D97-AF65-F5344CB8AC3E}">
        <p14:creationId xmlns:p14="http://schemas.microsoft.com/office/powerpoint/2010/main" val="2174207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8</a:t>
            </a:fld>
            <a:endParaRPr lang="en-US" dirty="0"/>
          </a:p>
        </p:txBody>
      </p:sp>
    </p:spTree>
    <p:extLst>
      <p:ext uri="{BB962C8B-B14F-4D97-AF65-F5344CB8AC3E}">
        <p14:creationId xmlns:p14="http://schemas.microsoft.com/office/powerpoint/2010/main" val="836624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9</a:t>
            </a:fld>
            <a:endParaRPr lang="en-US" dirty="0"/>
          </a:p>
        </p:txBody>
      </p:sp>
    </p:spTree>
    <p:extLst>
      <p:ext uri="{BB962C8B-B14F-4D97-AF65-F5344CB8AC3E}">
        <p14:creationId xmlns:p14="http://schemas.microsoft.com/office/powerpoint/2010/main" val="4059417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10</a:t>
            </a:fld>
            <a:endParaRPr lang="en-US" dirty="0"/>
          </a:p>
        </p:txBody>
      </p:sp>
    </p:spTree>
    <p:extLst>
      <p:ext uri="{BB962C8B-B14F-4D97-AF65-F5344CB8AC3E}">
        <p14:creationId xmlns:p14="http://schemas.microsoft.com/office/powerpoint/2010/main" val="2426800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09693A-2307-4FDC-9539-08DC9083DDED}" type="datetime1">
              <a:rPr lang="en-US" smtClean="0"/>
              <a:t>4/25/2021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254991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4/25/2021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5826391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4/25/2021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18704572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4/25/2021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5497990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4/25/2021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97303907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0CABDA2-EB00-4A4D-86B7-63E286A484E5}" type="datetime1">
              <a:rPr lang="en-US" smtClean="0"/>
              <a:t>4/25/2021</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403157985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0CABDA2-EB00-4A4D-86B7-63E286A484E5}" type="datetime1">
              <a:rPr lang="en-US" smtClean="0"/>
              <a:t>4/25/2021</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249526160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011EA7-B10E-4739-92FE-8993461CC0B7}" type="datetime1">
              <a:rPr lang="en-US" smtClean="0"/>
              <a:t>4/25/2021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48929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5DC13F-2D2A-49BA-966D-6530A12E7C15}" type="datetime1">
              <a:rPr lang="en-US" smtClean="0"/>
              <a:t>4/25/2021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185551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20E1C1-C26F-4479-A8BD-144B4C139DA5}" type="datetime1">
              <a:rPr lang="en-US" smtClean="0"/>
              <a:t>4/25/2021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91706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519E61-C2D6-49AB-83F2-8FC9FEFBDAFD}" type="datetime1">
              <a:rPr lang="en-US" smtClean="0"/>
              <a:t>4/25/2021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13366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7BE74F-367A-4D3C-8AA7-FA60CCA05EAE}" type="datetime1">
              <a:rPr lang="en-US" smtClean="0"/>
              <a:t>4/25/2021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2116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9E3F9C-6465-4987-8E4E-615CFD4753AA}" type="datetime1">
              <a:rPr lang="en-US" smtClean="0"/>
              <a:t>4/25/2021</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3411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49EFD6-3C20-43C6-9E75-1A9D48D9576F}" type="datetime1">
              <a:rPr lang="en-US" smtClean="0"/>
              <a:t>4/25/2021</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19487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93D5A-A484-46EE-9DC8-9A16BFF8327E}" type="datetime1">
              <a:rPr lang="en-US" smtClean="0"/>
              <a:t>4/25/2021</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893999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287BC8-78D1-4FEB-9D4F-E22E45CC04F7}" type="datetime1">
              <a:rPr lang="en-US" smtClean="0"/>
              <a:t>4/25/2021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059584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568210-870C-4A62-9D1B-4B25162550AB}" type="datetime1">
              <a:rPr lang="en-US" smtClean="0"/>
              <a:t>4/25/2021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79868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0CABDA2-EB00-4A4D-86B7-63E286A484E5}" type="datetime1">
              <a:rPr lang="en-US" smtClean="0"/>
              <a:t>4/25/2021</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1479894377"/>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DBC5A5-A655-4396-885E-7E23D933771C}"/>
              </a:ext>
            </a:extLst>
          </p:cNvPr>
          <p:cNvSpPr txBox="1"/>
          <p:nvPr/>
        </p:nvSpPr>
        <p:spPr>
          <a:xfrm>
            <a:off x="125260" y="5561557"/>
            <a:ext cx="11924778" cy="954107"/>
          </a:xfrm>
          <a:prstGeom prst="rect">
            <a:avLst/>
          </a:prstGeom>
          <a:noFill/>
          <a:ln>
            <a:solidFill>
              <a:schemeClr val="tx2"/>
            </a:solidFill>
          </a:ln>
        </p:spPr>
        <p:txBody>
          <a:bodyPr wrap="square" rtlCol="0">
            <a:spAutoFit/>
          </a:bodyPr>
          <a:lstStyle/>
          <a:p>
            <a:pPr algn="ctr"/>
            <a:r>
              <a:rPr lang="en-US" sz="2800" dirty="0">
                <a:latin typeface="Avenir Next LT Pro" panose="020B0504020202020204" pitchFamily="34" charset="0"/>
              </a:rPr>
              <a:t>Biblical Authority</a:t>
            </a:r>
          </a:p>
          <a:p>
            <a:pPr algn="ctr"/>
            <a:r>
              <a:rPr lang="en-US" sz="2800" i="1" dirty="0">
                <a:latin typeface="Avenir Next LT Pro" panose="020B0504020202020204" pitchFamily="34" charset="0"/>
              </a:rPr>
              <a:t>Titus 2:15 (Part 3)</a:t>
            </a:r>
          </a:p>
        </p:txBody>
      </p:sp>
      <p:pic>
        <p:nvPicPr>
          <p:cNvPr id="5" name="Picture 4" descr="A close up of a sign&#10;&#10;Description automatically generated">
            <a:extLst>
              <a:ext uri="{FF2B5EF4-FFF2-40B4-BE49-F238E27FC236}">
                <a16:creationId xmlns:a16="http://schemas.microsoft.com/office/drawing/2014/main" id="{52AF7D9D-71FD-4C98-BF57-79CC3AE54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8935"/>
            <a:ext cx="12192000" cy="4394200"/>
          </a:xfrm>
          <a:prstGeom prst="rect">
            <a:avLst/>
          </a:prstGeom>
        </p:spPr>
      </p:pic>
      <p:sp>
        <p:nvSpPr>
          <p:cNvPr id="7" name="TextBox 6">
            <a:extLst>
              <a:ext uri="{FF2B5EF4-FFF2-40B4-BE49-F238E27FC236}">
                <a16:creationId xmlns:a16="http://schemas.microsoft.com/office/drawing/2014/main" id="{FEAFAAE1-9210-4085-A7EF-A8BF279E5D22}"/>
              </a:ext>
            </a:extLst>
          </p:cNvPr>
          <p:cNvSpPr txBox="1"/>
          <p:nvPr/>
        </p:nvSpPr>
        <p:spPr>
          <a:xfrm>
            <a:off x="404734" y="239843"/>
            <a:ext cx="3957404" cy="307777"/>
          </a:xfrm>
          <a:prstGeom prst="rect">
            <a:avLst/>
          </a:prstGeom>
          <a:noFill/>
        </p:spPr>
        <p:txBody>
          <a:bodyPr wrap="square" rtlCol="0">
            <a:spAutoFit/>
          </a:bodyPr>
          <a:lstStyle/>
          <a:p>
            <a:r>
              <a:rPr lang="en-US" sz="1400" dirty="0">
                <a:latin typeface="Avenir Next LT Pro" panose="020B0504020202020204" pitchFamily="34" charset="0"/>
              </a:rPr>
              <a:t>Sunday, April 25, 2021 - PM</a:t>
            </a:r>
          </a:p>
        </p:txBody>
      </p:sp>
    </p:spTree>
    <p:extLst>
      <p:ext uri="{BB962C8B-B14F-4D97-AF65-F5344CB8AC3E}">
        <p14:creationId xmlns:p14="http://schemas.microsoft.com/office/powerpoint/2010/main" val="11585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Mark 10:42-45</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4524315"/>
          </a:xfrm>
          <a:prstGeom prst="rect">
            <a:avLst/>
          </a:prstGeom>
          <a:noFill/>
          <a:ln>
            <a:noFill/>
          </a:ln>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42 Calling them to Himself, Jesus said to them, “You know that those who are recognized as rulers of the Gentiles lord it over them; and their great men exercise authority over them. 43 But it is not this way among you, but whoever wishes to become great among you shall be your servant; 44 and whoever wishes to be first among you shall be slave of all. 45 For even the Son of Man did not come to be served, but to serve, and to give His life a ransom for many.”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6651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Biblical Authority</a:t>
            </a:r>
          </a:p>
        </p:txBody>
      </p:sp>
      <p:sp>
        <p:nvSpPr>
          <p:cNvPr id="4" name="TextBox 3">
            <a:extLst>
              <a:ext uri="{FF2B5EF4-FFF2-40B4-BE49-F238E27FC236}">
                <a16:creationId xmlns:a16="http://schemas.microsoft.com/office/drawing/2014/main" id="{E608B9D8-1865-4B62-B899-A104A5E7156F}"/>
              </a:ext>
            </a:extLst>
          </p:cNvPr>
          <p:cNvSpPr txBox="1"/>
          <p:nvPr/>
        </p:nvSpPr>
        <p:spPr>
          <a:xfrm>
            <a:off x="279749" y="1335181"/>
            <a:ext cx="11661731" cy="5016758"/>
          </a:xfrm>
          <a:prstGeom prst="rect">
            <a:avLst/>
          </a:prstGeom>
          <a:noFill/>
          <a:ln>
            <a:noFill/>
          </a:ln>
        </p:spPr>
        <p:txBody>
          <a:bodyPr wrap="square" rtlCol="0">
            <a:spAutoFit/>
          </a:bodyPr>
          <a:lstStyle/>
          <a:p>
            <a:pPr marL="571500" indent="-571500" algn="just">
              <a:buFont typeface="+mj-lt"/>
              <a:buAutoNum type="romanUcPeriod"/>
            </a:pPr>
            <a:r>
              <a:rPr lang="en-US" sz="3200" dirty="0">
                <a:latin typeface="Calibri" panose="020F0502020204030204" pitchFamily="34" charset="0"/>
                <a:cs typeface="Calibri" panose="020F0502020204030204" pitchFamily="34" charset="0"/>
              </a:rPr>
              <a:t>All human authority is delegated authority</a:t>
            </a:r>
            <a:endParaRPr lang="en-US" sz="2800" i="1" dirty="0">
              <a:latin typeface="Calibri" panose="020F0502020204030204" pitchFamily="34" charset="0"/>
              <a:cs typeface="Calibri" panose="020F0502020204030204" pitchFamily="34" charset="0"/>
            </a:endParaRP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All church authority is appointed by God to a plurality of men in the context of a local church</a:t>
            </a: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All God-delegated authority is intended for human blessing and protection</a:t>
            </a: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True authority does NOT imply superiority</a:t>
            </a: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True authority carries both responsibility and accountability</a:t>
            </a: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True authority is first about character and then about position</a:t>
            </a: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Authority is exercised in the local church through teaching and correcting with God’s Word.</a:t>
            </a:r>
          </a:p>
        </p:txBody>
      </p:sp>
    </p:spTree>
    <p:extLst>
      <p:ext uri="{BB962C8B-B14F-4D97-AF65-F5344CB8AC3E}">
        <p14:creationId xmlns:p14="http://schemas.microsoft.com/office/powerpoint/2010/main" val="2105961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175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Big Idea</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1938992"/>
          </a:xfrm>
          <a:prstGeom prst="rect">
            <a:avLst/>
          </a:prstGeom>
          <a:noFill/>
          <a:ln>
            <a:noFill/>
          </a:ln>
        </p:spPr>
        <p:txBody>
          <a:bodyPr wrap="square" rtlCol="0">
            <a:spAutoFit/>
          </a:bodyPr>
          <a:lstStyle/>
          <a:p>
            <a:pPr marL="0" marR="0" algn="ctr">
              <a:spcBef>
                <a:spcPts val="0"/>
              </a:spcBef>
              <a:spcAft>
                <a:spcPts val="0"/>
              </a:spcAft>
            </a:pPr>
            <a:r>
              <a:rPr lang="en-US" sz="4000" b="1" i="1" dirty="0">
                <a:effectLst/>
                <a:latin typeface="Calibri" panose="020F0502020204030204" pitchFamily="34" charset="0"/>
                <a:ea typeface="Calibri" panose="020F0502020204030204" pitchFamily="34" charset="0"/>
                <a:cs typeface="Times New Roman" panose="02020603050405020304" pitchFamily="18" charset="0"/>
              </a:rPr>
              <a:t>The church of God is to be led by and submit to the authority of God-appointed men</a:t>
            </a:r>
          </a:p>
          <a:p>
            <a:pPr marL="0" marR="0" algn="ctr">
              <a:spcBef>
                <a:spcPts val="0"/>
              </a:spcBef>
              <a:spcAft>
                <a:spcPts val="0"/>
              </a:spcAft>
            </a:pPr>
            <a:r>
              <a:rPr lang="en-US" sz="4000" b="1" i="1" dirty="0">
                <a:effectLst/>
                <a:latin typeface="Calibri" panose="020F0502020204030204" pitchFamily="34" charset="0"/>
                <a:ea typeface="Calibri" panose="020F0502020204030204" pitchFamily="34" charset="0"/>
                <a:cs typeface="Times New Roman" panose="02020603050405020304" pitchFamily="18" charset="0"/>
              </a:rPr>
              <a:t>who teach the Word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1261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DBC5A5-A655-4396-885E-7E23D933771C}"/>
              </a:ext>
            </a:extLst>
          </p:cNvPr>
          <p:cNvSpPr txBox="1"/>
          <p:nvPr/>
        </p:nvSpPr>
        <p:spPr>
          <a:xfrm>
            <a:off x="125260" y="5561557"/>
            <a:ext cx="11924778" cy="954107"/>
          </a:xfrm>
          <a:prstGeom prst="rect">
            <a:avLst/>
          </a:prstGeom>
          <a:noFill/>
          <a:ln>
            <a:solidFill>
              <a:schemeClr val="tx2"/>
            </a:solidFill>
          </a:ln>
        </p:spPr>
        <p:txBody>
          <a:bodyPr wrap="square" rtlCol="0">
            <a:spAutoFit/>
          </a:bodyPr>
          <a:lstStyle/>
          <a:p>
            <a:pPr algn="ctr"/>
            <a:r>
              <a:rPr lang="en-US" sz="2800" dirty="0">
                <a:latin typeface="Avenir Next LT Pro" panose="020B0504020202020204" pitchFamily="34" charset="0"/>
              </a:rPr>
              <a:t>Biblical Authority</a:t>
            </a:r>
          </a:p>
          <a:p>
            <a:pPr algn="ctr"/>
            <a:r>
              <a:rPr lang="en-US" sz="2800" i="1" dirty="0">
                <a:latin typeface="Avenir Next LT Pro" panose="020B0504020202020204" pitchFamily="34" charset="0"/>
              </a:rPr>
              <a:t>Titus 2:15 (Part 1)</a:t>
            </a:r>
          </a:p>
        </p:txBody>
      </p:sp>
      <p:pic>
        <p:nvPicPr>
          <p:cNvPr id="5" name="Picture 4" descr="A close up of a sign&#10;&#10;Description automatically generated">
            <a:extLst>
              <a:ext uri="{FF2B5EF4-FFF2-40B4-BE49-F238E27FC236}">
                <a16:creationId xmlns:a16="http://schemas.microsoft.com/office/drawing/2014/main" id="{52AF7D9D-71FD-4C98-BF57-79CC3AE54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8935"/>
            <a:ext cx="12192000" cy="4394200"/>
          </a:xfrm>
          <a:prstGeom prst="rect">
            <a:avLst/>
          </a:prstGeom>
        </p:spPr>
      </p:pic>
      <p:sp>
        <p:nvSpPr>
          <p:cNvPr id="7" name="TextBox 6">
            <a:extLst>
              <a:ext uri="{FF2B5EF4-FFF2-40B4-BE49-F238E27FC236}">
                <a16:creationId xmlns:a16="http://schemas.microsoft.com/office/drawing/2014/main" id="{FEAFAAE1-9210-4085-A7EF-A8BF279E5D22}"/>
              </a:ext>
            </a:extLst>
          </p:cNvPr>
          <p:cNvSpPr txBox="1"/>
          <p:nvPr/>
        </p:nvSpPr>
        <p:spPr>
          <a:xfrm>
            <a:off x="404734" y="239843"/>
            <a:ext cx="3957404" cy="307777"/>
          </a:xfrm>
          <a:prstGeom prst="rect">
            <a:avLst/>
          </a:prstGeom>
          <a:noFill/>
        </p:spPr>
        <p:txBody>
          <a:bodyPr wrap="square" rtlCol="0">
            <a:spAutoFit/>
          </a:bodyPr>
          <a:lstStyle/>
          <a:p>
            <a:r>
              <a:rPr lang="en-US" sz="1400" dirty="0">
                <a:latin typeface="Avenir Next LT Pro" panose="020B0504020202020204" pitchFamily="34" charset="0"/>
              </a:rPr>
              <a:t>Sunday, April 11, 2021 - PM</a:t>
            </a:r>
          </a:p>
        </p:txBody>
      </p:sp>
    </p:spTree>
    <p:extLst>
      <p:ext uri="{BB962C8B-B14F-4D97-AF65-F5344CB8AC3E}">
        <p14:creationId xmlns:p14="http://schemas.microsoft.com/office/powerpoint/2010/main" val="3143219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Titus 2:15</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1323439"/>
          </a:xfrm>
          <a:prstGeom prst="rect">
            <a:avLst/>
          </a:prstGeom>
          <a:noFill/>
          <a:ln>
            <a:noFill/>
          </a:ln>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cs typeface="Calibri" panose="020F0502020204030204" pitchFamily="34" charset="0"/>
              </a:rPr>
              <a:t>These things speak and exhort and reprove with all authority. Let no one disregard you.</a:t>
            </a:r>
            <a:endParaRPr lang="en-US" sz="4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4951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Big Idea</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1938992"/>
          </a:xfrm>
          <a:prstGeom prst="rect">
            <a:avLst/>
          </a:prstGeom>
          <a:noFill/>
          <a:ln>
            <a:noFill/>
          </a:ln>
        </p:spPr>
        <p:txBody>
          <a:bodyPr wrap="square" rtlCol="0">
            <a:spAutoFit/>
          </a:bodyPr>
          <a:lstStyle/>
          <a:p>
            <a:pPr marL="0" marR="0" algn="ctr">
              <a:spcBef>
                <a:spcPts val="0"/>
              </a:spcBef>
              <a:spcAft>
                <a:spcPts val="0"/>
              </a:spcAft>
            </a:pPr>
            <a:r>
              <a:rPr lang="en-US" sz="4000" b="1" i="1" dirty="0">
                <a:effectLst/>
                <a:latin typeface="Calibri" panose="020F0502020204030204" pitchFamily="34" charset="0"/>
                <a:ea typeface="Calibri" panose="020F0502020204030204" pitchFamily="34" charset="0"/>
                <a:cs typeface="Times New Roman" panose="02020603050405020304" pitchFamily="18" charset="0"/>
              </a:rPr>
              <a:t>The church of God is to be led by and submit to the authority of God-appointed men</a:t>
            </a:r>
          </a:p>
          <a:p>
            <a:pPr marL="0" marR="0" algn="ctr">
              <a:spcBef>
                <a:spcPts val="0"/>
              </a:spcBef>
              <a:spcAft>
                <a:spcPts val="0"/>
              </a:spcAft>
            </a:pPr>
            <a:r>
              <a:rPr lang="en-US" sz="4000" b="1" i="1" dirty="0">
                <a:effectLst/>
                <a:latin typeface="Calibri" panose="020F0502020204030204" pitchFamily="34" charset="0"/>
                <a:ea typeface="Calibri" panose="020F0502020204030204" pitchFamily="34" charset="0"/>
                <a:cs typeface="Times New Roman" panose="02020603050405020304" pitchFamily="18" charset="0"/>
              </a:rPr>
              <a:t>who teach the Word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2066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Biblical Authority</a:t>
            </a:r>
          </a:p>
        </p:txBody>
      </p:sp>
      <p:sp>
        <p:nvSpPr>
          <p:cNvPr id="4" name="TextBox 3">
            <a:extLst>
              <a:ext uri="{FF2B5EF4-FFF2-40B4-BE49-F238E27FC236}">
                <a16:creationId xmlns:a16="http://schemas.microsoft.com/office/drawing/2014/main" id="{E608B9D8-1865-4B62-B899-A104A5E7156F}"/>
              </a:ext>
            </a:extLst>
          </p:cNvPr>
          <p:cNvSpPr txBox="1"/>
          <p:nvPr/>
        </p:nvSpPr>
        <p:spPr>
          <a:xfrm>
            <a:off x="279749" y="1335181"/>
            <a:ext cx="11661731" cy="3046988"/>
          </a:xfrm>
          <a:prstGeom prst="rect">
            <a:avLst/>
          </a:prstGeom>
          <a:noFill/>
          <a:ln>
            <a:noFill/>
          </a:ln>
        </p:spPr>
        <p:txBody>
          <a:bodyPr wrap="square" rtlCol="0">
            <a:spAutoFit/>
          </a:bodyPr>
          <a:lstStyle/>
          <a:p>
            <a:pPr marL="571500" indent="-571500" algn="just">
              <a:buFont typeface="+mj-lt"/>
              <a:buAutoNum type="romanUcPeriod"/>
            </a:pPr>
            <a:r>
              <a:rPr lang="en-US" sz="3200" dirty="0">
                <a:latin typeface="Calibri" panose="020F0502020204030204" pitchFamily="34" charset="0"/>
                <a:cs typeface="Calibri" panose="020F0502020204030204" pitchFamily="34" charset="0"/>
              </a:rPr>
              <a:t>All human authority is delegated authority</a:t>
            </a:r>
            <a:endParaRPr lang="en-US" sz="2800" i="1" dirty="0">
              <a:latin typeface="Calibri" panose="020F0502020204030204" pitchFamily="34" charset="0"/>
              <a:cs typeface="Calibri" panose="020F0502020204030204" pitchFamily="34" charset="0"/>
            </a:endParaRP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All church authority is appointed by God to a plurality of men in the context of a local church</a:t>
            </a: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All God-delegated authority is intended for human blessing and protection</a:t>
            </a: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True authority does NOT imply superiority</a:t>
            </a:r>
          </a:p>
        </p:txBody>
      </p:sp>
    </p:spTree>
    <p:extLst>
      <p:ext uri="{BB962C8B-B14F-4D97-AF65-F5344CB8AC3E}">
        <p14:creationId xmlns:p14="http://schemas.microsoft.com/office/powerpoint/2010/main" val="1941902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7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1 Corinthians 11:3</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1754326"/>
          </a:xfrm>
          <a:prstGeom prst="rect">
            <a:avLst/>
          </a:prstGeom>
          <a:noFill/>
          <a:ln>
            <a:noFill/>
          </a:ln>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But I want you to understand that Christ is the head of every man, and the man is the head of a woman, and God is the head of Christ.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0271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From Hope CBC’s Concise Statement of Faith</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4524315"/>
          </a:xfrm>
          <a:prstGeom prst="rect">
            <a:avLst/>
          </a:prstGeom>
          <a:noFill/>
          <a:ln>
            <a:noFill/>
          </a:ln>
        </p:spPr>
        <p:txBody>
          <a:bodyPr wrap="square" rtlCol="0">
            <a:spAutoFit/>
          </a:bodyPr>
          <a:lstStyle/>
          <a:p>
            <a:pPr marL="0" marR="0" algn="just">
              <a:spcBef>
                <a:spcPts val="0"/>
              </a:spcBef>
              <a:spcAft>
                <a:spcPts val="0"/>
              </a:spcAft>
            </a:pPr>
            <a:r>
              <a:rPr lang="en-US" sz="3600" i="1" dirty="0">
                <a:effectLst/>
                <a:latin typeface="Avenir Next LT Pro" panose="020B0504020202020204" pitchFamily="34" charset="0"/>
                <a:ea typeface="Calibri" panose="020F0502020204030204" pitchFamily="34" charset="0"/>
                <a:cs typeface="Times New Roman" panose="02020603050405020304" pitchFamily="18" charset="0"/>
              </a:rPr>
              <a:t>We believe there is only one God, who has always existed and will always exist in three equally divine Persons: the Father, the Son and the Holy Spirit. These three Persons are co-eternal in being and nature and are co-equal in power, having the same attributes and perfections. They know, love and glorify one another. This one true and living God alone is worthy to receive all glory and adoration.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7378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Galatians 3:28</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1754326"/>
          </a:xfrm>
          <a:prstGeom prst="rect">
            <a:avLst/>
          </a:prstGeom>
          <a:noFill/>
          <a:ln>
            <a:noFill/>
          </a:ln>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There is neither Jew nor Greek, there is neither slave nor free man, there is neither male nor female; for you are all one in Christ Jesus.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5752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Biblical Authority</a:t>
            </a:r>
          </a:p>
        </p:txBody>
      </p:sp>
      <p:sp>
        <p:nvSpPr>
          <p:cNvPr id="4" name="TextBox 3">
            <a:extLst>
              <a:ext uri="{FF2B5EF4-FFF2-40B4-BE49-F238E27FC236}">
                <a16:creationId xmlns:a16="http://schemas.microsoft.com/office/drawing/2014/main" id="{E608B9D8-1865-4B62-B899-A104A5E7156F}"/>
              </a:ext>
            </a:extLst>
          </p:cNvPr>
          <p:cNvSpPr txBox="1"/>
          <p:nvPr/>
        </p:nvSpPr>
        <p:spPr>
          <a:xfrm>
            <a:off x="279749" y="1335181"/>
            <a:ext cx="11661731" cy="3539430"/>
          </a:xfrm>
          <a:prstGeom prst="rect">
            <a:avLst/>
          </a:prstGeom>
          <a:noFill/>
          <a:ln>
            <a:noFill/>
          </a:ln>
        </p:spPr>
        <p:txBody>
          <a:bodyPr wrap="square" rtlCol="0">
            <a:spAutoFit/>
          </a:bodyPr>
          <a:lstStyle/>
          <a:p>
            <a:pPr marL="571500" indent="-571500" algn="just">
              <a:buFont typeface="+mj-lt"/>
              <a:buAutoNum type="romanUcPeriod"/>
            </a:pPr>
            <a:r>
              <a:rPr lang="en-US" sz="3200" dirty="0">
                <a:latin typeface="Calibri" panose="020F0502020204030204" pitchFamily="34" charset="0"/>
                <a:cs typeface="Calibri" panose="020F0502020204030204" pitchFamily="34" charset="0"/>
              </a:rPr>
              <a:t>All human authority is delegated authority</a:t>
            </a:r>
            <a:endParaRPr lang="en-US" sz="2800" i="1" dirty="0">
              <a:latin typeface="Calibri" panose="020F0502020204030204" pitchFamily="34" charset="0"/>
              <a:cs typeface="Calibri" panose="020F0502020204030204" pitchFamily="34" charset="0"/>
            </a:endParaRP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All church authority is appointed by God to a plurality of men in the context of a local church</a:t>
            </a: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All God-delegated authority is intended for human blessing and protection</a:t>
            </a: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True authority does NOT imply superiority</a:t>
            </a: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True authority carries both responsibility and accountability</a:t>
            </a:r>
          </a:p>
        </p:txBody>
      </p:sp>
    </p:spTree>
    <p:extLst>
      <p:ext uri="{BB962C8B-B14F-4D97-AF65-F5344CB8AC3E}">
        <p14:creationId xmlns:p14="http://schemas.microsoft.com/office/powerpoint/2010/main" val="2423129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75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Biblical Authority</a:t>
            </a:r>
          </a:p>
        </p:txBody>
      </p:sp>
      <p:sp>
        <p:nvSpPr>
          <p:cNvPr id="4" name="TextBox 3">
            <a:extLst>
              <a:ext uri="{FF2B5EF4-FFF2-40B4-BE49-F238E27FC236}">
                <a16:creationId xmlns:a16="http://schemas.microsoft.com/office/drawing/2014/main" id="{E608B9D8-1865-4B62-B899-A104A5E7156F}"/>
              </a:ext>
            </a:extLst>
          </p:cNvPr>
          <p:cNvSpPr txBox="1"/>
          <p:nvPr/>
        </p:nvSpPr>
        <p:spPr>
          <a:xfrm>
            <a:off x="279749" y="1335181"/>
            <a:ext cx="11661731" cy="4031873"/>
          </a:xfrm>
          <a:prstGeom prst="rect">
            <a:avLst/>
          </a:prstGeom>
          <a:noFill/>
          <a:ln>
            <a:noFill/>
          </a:ln>
        </p:spPr>
        <p:txBody>
          <a:bodyPr wrap="square" rtlCol="0">
            <a:spAutoFit/>
          </a:bodyPr>
          <a:lstStyle/>
          <a:p>
            <a:pPr marL="571500" indent="-571500" algn="just">
              <a:buFont typeface="+mj-lt"/>
              <a:buAutoNum type="romanUcPeriod"/>
            </a:pPr>
            <a:r>
              <a:rPr lang="en-US" sz="3200" dirty="0">
                <a:latin typeface="Calibri" panose="020F0502020204030204" pitchFamily="34" charset="0"/>
                <a:cs typeface="Calibri" panose="020F0502020204030204" pitchFamily="34" charset="0"/>
              </a:rPr>
              <a:t>All human authority is delegated authority</a:t>
            </a:r>
            <a:endParaRPr lang="en-US" sz="2800" i="1" dirty="0">
              <a:latin typeface="Calibri" panose="020F0502020204030204" pitchFamily="34" charset="0"/>
              <a:cs typeface="Calibri" panose="020F0502020204030204" pitchFamily="34" charset="0"/>
            </a:endParaRP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All church authority is appointed by God to a plurality of men in the context of a local church</a:t>
            </a: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All God-delegated authority is intended for human blessing and protection</a:t>
            </a: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True authority does NOT imply superiority</a:t>
            </a: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True authority carries both responsibility and accountability</a:t>
            </a: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True authority is first about character and then about position</a:t>
            </a:r>
          </a:p>
        </p:txBody>
      </p:sp>
    </p:spTree>
    <p:extLst>
      <p:ext uri="{BB962C8B-B14F-4D97-AF65-F5344CB8AC3E}">
        <p14:creationId xmlns:p14="http://schemas.microsoft.com/office/powerpoint/2010/main" val="2377861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75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EBB951-DE64-4CB8-9E1C-184A357AD7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1BD8E5-A18E-435C-B431-90A6B59F4B6F}">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40262f94-9f35-4ac3-9a90-690165a166b7"/>
    <ds:schemaRef ds:uri="a4f35948-e619-41b3-aa29-22878b09cfd2"/>
    <ds:schemaRef ds:uri="http://www.w3.org/XML/1998/namespace"/>
  </ds:schemaRefs>
</ds:datastoreItem>
</file>

<file path=customXml/itemProps3.xml><?xml version="1.0" encoding="utf-8"?>
<ds:datastoreItem xmlns:ds="http://schemas.openxmlformats.org/officeDocument/2006/customXml" ds:itemID="{05EEE0F9-7BC9-4998-8617-7CC115AD97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3870</TotalTime>
  <Words>672</Words>
  <Application>Microsoft Office PowerPoint</Application>
  <PresentationFormat>Widescreen</PresentationFormat>
  <Paragraphs>70</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Agency FB</vt:lpstr>
      <vt:lpstr>Arial</vt:lpstr>
      <vt:lpstr>Avenir Next LT Pro</vt:lpstr>
      <vt:lpstr>Bookman Old Style</vt:lpstr>
      <vt:lpstr>Calibri</vt:lpstr>
      <vt:lpstr>Rockwell</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webma</cp:lastModifiedBy>
  <cp:revision>62</cp:revision>
  <dcterms:created xsi:type="dcterms:W3CDTF">2020-08-29T16:37:12Z</dcterms:created>
  <dcterms:modified xsi:type="dcterms:W3CDTF">2021-04-25T23:54:27Z</dcterms:modified>
</cp:coreProperties>
</file>